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1" r:id="rId5"/>
    <p:sldId id="262" r:id="rId6"/>
    <p:sldId id="263" r:id="rId7"/>
    <p:sldId id="264" r:id="rId8"/>
    <p:sldId id="265" r:id="rId9"/>
    <p:sldId id="266" r:id="rId10"/>
    <p:sldId id="267" r:id="rId11"/>
    <p:sldId id="268" r:id="rId12"/>
    <p:sldId id="269" r:id="rId13"/>
    <p:sldId id="270" r:id="rId14"/>
    <p:sldId id="271"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5" d="100"/>
          <a:sy n="75" d="100"/>
        </p:scale>
        <p:origin x="-1008"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0A42095-A305-4FE8-91C7-0A200C0E7597}" type="datetimeFigureOut">
              <a:rPr lang="en-US" smtClean="0"/>
              <a:t>5/4/2014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B36352-80EC-414E-8E44-E5EC9057EFD2}" type="slidenum">
              <a:rPr lang="en-US" smtClean="0"/>
              <a:t>‹#›</a:t>
            </a:fld>
            <a:endParaRPr lang="en-US"/>
          </a:p>
        </p:txBody>
      </p:sp>
    </p:spTree>
    <p:extLst>
      <p:ext uri="{BB962C8B-B14F-4D97-AF65-F5344CB8AC3E}">
        <p14:creationId xmlns:p14="http://schemas.microsoft.com/office/powerpoint/2010/main" val="37516720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A42095-A305-4FE8-91C7-0A200C0E7597}" type="datetimeFigureOut">
              <a:rPr lang="en-US" smtClean="0"/>
              <a:t>5/4/2014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B36352-80EC-414E-8E44-E5EC9057EFD2}" type="slidenum">
              <a:rPr lang="en-US" smtClean="0"/>
              <a:t>‹#›</a:t>
            </a:fld>
            <a:endParaRPr lang="en-US"/>
          </a:p>
        </p:txBody>
      </p:sp>
    </p:spTree>
    <p:extLst>
      <p:ext uri="{BB962C8B-B14F-4D97-AF65-F5344CB8AC3E}">
        <p14:creationId xmlns:p14="http://schemas.microsoft.com/office/powerpoint/2010/main" val="30797934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A42095-A305-4FE8-91C7-0A200C0E7597}" type="datetimeFigureOut">
              <a:rPr lang="en-US" smtClean="0"/>
              <a:t>5/4/2014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B36352-80EC-414E-8E44-E5EC9057EFD2}" type="slidenum">
              <a:rPr lang="en-US" smtClean="0"/>
              <a:t>‹#›</a:t>
            </a:fld>
            <a:endParaRPr lang="en-US"/>
          </a:p>
        </p:txBody>
      </p:sp>
    </p:spTree>
    <p:extLst>
      <p:ext uri="{BB962C8B-B14F-4D97-AF65-F5344CB8AC3E}">
        <p14:creationId xmlns:p14="http://schemas.microsoft.com/office/powerpoint/2010/main" val="29962778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A42095-A305-4FE8-91C7-0A200C0E7597}" type="datetimeFigureOut">
              <a:rPr lang="en-US" smtClean="0"/>
              <a:t>5/4/2014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B36352-80EC-414E-8E44-E5EC9057EFD2}" type="slidenum">
              <a:rPr lang="en-US" smtClean="0"/>
              <a:t>‹#›</a:t>
            </a:fld>
            <a:endParaRPr lang="en-US"/>
          </a:p>
        </p:txBody>
      </p:sp>
    </p:spTree>
    <p:extLst>
      <p:ext uri="{BB962C8B-B14F-4D97-AF65-F5344CB8AC3E}">
        <p14:creationId xmlns:p14="http://schemas.microsoft.com/office/powerpoint/2010/main" val="3677773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0A42095-A305-4FE8-91C7-0A200C0E7597}" type="datetimeFigureOut">
              <a:rPr lang="en-US" smtClean="0"/>
              <a:t>5/4/2014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B36352-80EC-414E-8E44-E5EC9057EFD2}" type="slidenum">
              <a:rPr lang="en-US" smtClean="0"/>
              <a:t>‹#›</a:t>
            </a:fld>
            <a:endParaRPr lang="en-US"/>
          </a:p>
        </p:txBody>
      </p:sp>
    </p:spTree>
    <p:extLst>
      <p:ext uri="{BB962C8B-B14F-4D97-AF65-F5344CB8AC3E}">
        <p14:creationId xmlns:p14="http://schemas.microsoft.com/office/powerpoint/2010/main" val="11358101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0A42095-A305-4FE8-91C7-0A200C0E7597}" type="datetimeFigureOut">
              <a:rPr lang="en-US" smtClean="0"/>
              <a:t>5/4/2014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2B36352-80EC-414E-8E44-E5EC9057EFD2}" type="slidenum">
              <a:rPr lang="en-US" smtClean="0"/>
              <a:t>‹#›</a:t>
            </a:fld>
            <a:endParaRPr lang="en-US"/>
          </a:p>
        </p:txBody>
      </p:sp>
    </p:spTree>
    <p:extLst>
      <p:ext uri="{BB962C8B-B14F-4D97-AF65-F5344CB8AC3E}">
        <p14:creationId xmlns:p14="http://schemas.microsoft.com/office/powerpoint/2010/main" val="37321710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0A42095-A305-4FE8-91C7-0A200C0E7597}" type="datetimeFigureOut">
              <a:rPr lang="en-US" smtClean="0"/>
              <a:t>5/4/2014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2B36352-80EC-414E-8E44-E5EC9057EFD2}" type="slidenum">
              <a:rPr lang="en-US" smtClean="0"/>
              <a:t>‹#›</a:t>
            </a:fld>
            <a:endParaRPr lang="en-US"/>
          </a:p>
        </p:txBody>
      </p:sp>
    </p:spTree>
    <p:extLst>
      <p:ext uri="{BB962C8B-B14F-4D97-AF65-F5344CB8AC3E}">
        <p14:creationId xmlns:p14="http://schemas.microsoft.com/office/powerpoint/2010/main" val="7354317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0A42095-A305-4FE8-91C7-0A200C0E7597}" type="datetimeFigureOut">
              <a:rPr lang="en-US" smtClean="0"/>
              <a:t>5/4/2014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2B36352-80EC-414E-8E44-E5EC9057EFD2}" type="slidenum">
              <a:rPr lang="en-US" smtClean="0"/>
              <a:t>‹#›</a:t>
            </a:fld>
            <a:endParaRPr lang="en-US"/>
          </a:p>
        </p:txBody>
      </p:sp>
    </p:spTree>
    <p:extLst>
      <p:ext uri="{BB962C8B-B14F-4D97-AF65-F5344CB8AC3E}">
        <p14:creationId xmlns:p14="http://schemas.microsoft.com/office/powerpoint/2010/main" val="17787492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0A42095-A305-4FE8-91C7-0A200C0E7597}" type="datetimeFigureOut">
              <a:rPr lang="en-US" smtClean="0"/>
              <a:t>5/4/2014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2B36352-80EC-414E-8E44-E5EC9057EFD2}" type="slidenum">
              <a:rPr lang="en-US" smtClean="0"/>
              <a:t>‹#›</a:t>
            </a:fld>
            <a:endParaRPr lang="en-US"/>
          </a:p>
        </p:txBody>
      </p:sp>
    </p:spTree>
    <p:extLst>
      <p:ext uri="{BB962C8B-B14F-4D97-AF65-F5344CB8AC3E}">
        <p14:creationId xmlns:p14="http://schemas.microsoft.com/office/powerpoint/2010/main" val="6587884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0A42095-A305-4FE8-91C7-0A200C0E7597}" type="datetimeFigureOut">
              <a:rPr lang="en-US" smtClean="0"/>
              <a:t>5/4/2014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2B36352-80EC-414E-8E44-E5EC9057EFD2}" type="slidenum">
              <a:rPr lang="en-US" smtClean="0"/>
              <a:t>‹#›</a:t>
            </a:fld>
            <a:endParaRPr lang="en-US"/>
          </a:p>
        </p:txBody>
      </p:sp>
    </p:spTree>
    <p:extLst>
      <p:ext uri="{BB962C8B-B14F-4D97-AF65-F5344CB8AC3E}">
        <p14:creationId xmlns:p14="http://schemas.microsoft.com/office/powerpoint/2010/main" val="8403488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0A42095-A305-4FE8-91C7-0A200C0E7597}" type="datetimeFigureOut">
              <a:rPr lang="en-US" smtClean="0"/>
              <a:t>5/4/2014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2B36352-80EC-414E-8E44-E5EC9057EFD2}" type="slidenum">
              <a:rPr lang="en-US" smtClean="0"/>
              <a:t>‹#›</a:t>
            </a:fld>
            <a:endParaRPr lang="en-US"/>
          </a:p>
        </p:txBody>
      </p:sp>
    </p:spTree>
    <p:extLst>
      <p:ext uri="{BB962C8B-B14F-4D97-AF65-F5344CB8AC3E}">
        <p14:creationId xmlns:p14="http://schemas.microsoft.com/office/powerpoint/2010/main" val="10217955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0A42095-A305-4FE8-91C7-0A200C0E7597}" type="datetimeFigureOut">
              <a:rPr lang="en-US" smtClean="0"/>
              <a:t>5/4/2014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2B36352-80EC-414E-8E44-E5EC9057EFD2}" type="slidenum">
              <a:rPr lang="en-US" smtClean="0"/>
              <a:t>‹#›</a:t>
            </a:fld>
            <a:endParaRPr lang="en-US"/>
          </a:p>
        </p:txBody>
      </p:sp>
    </p:spTree>
    <p:extLst>
      <p:ext uri="{BB962C8B-B14F-4D97-AF65-F5344CB8AC3E}">
        <p14:creationId xmlns:p14="http://schemas.microsoft.com/office/powerpoint/2010/main" val="35260941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
            </a:r>
            <a:br>
              <a:rPr lang="en-US" dirty="0" smtClean="0"/>
            </a:br>
            <a:r>
              <a:rPr lang="en-US" dirty="0" smtClean="0"/>
              <a:t>UNIVERSITY OF LUSAKA</a:t>
            </a:r>
            <a:br>
              <a:rPr lang="en-US" dirty="0" smtClean="0"/>
            </a:br>
            <a:r>
              <a:rPr lang="en-US" dirty="0" smtClean="0"/>
              <a:t>SCHOOL OF LAW</a:t>
            </a:r>
            <a:r>
              <a:rPr lang="en-US" dirty="0"/>
              <a:t/>
            </a:r>
            <a:br>
              <a:rPr lang="en-US" dirty="0"/>
            </a:br>
            <a:endParaRPr lang="en-US" dirty="0"/>
          </a:p>
        </p:txBody>
      </p:sp>
      <p:sp>
        <p:nvSpPr>
          <p:cNvPr id="3" name="Subtitle 2"/>
          <p:cNvSpPr>
            <a:spLocks noGrp="1"/>
          </p:cNvSpPr>
          <p:nvPr>
            <p:ph type="subTitle" idx="1"/>
          </p:nvPr>
        </p:nvSpPr>
        <p:spPr/>
        <p:txBody>
          <a:bodyPr>
            <a:normAutofit fontScale="92500" lnSpcReduction="20000"/>
          </a:bodyPr>
          <a:lstStyle/>
          <a:p>
            <a:r>
              <a:rPr lang="en-US" b="1" dirty="0" smtClean="0"/>
              <a:t>L340 – IP LAW</a:t>
            </a:r>
          </a:p>
          <a:p>
            <a:r>
              <a:rPr lang="en-US" b="1" dirty="0" smtClean="0"/>
              <a:t>UNIT </a:t>
            </a:r>
            <a:r>
              <a:rPr lang="en-US" b="1" dirty="0" smtClean="0"/>
              <a:t>27 </a:t>
            </a:r>
            <a:r>
              <a:rPr lang="en-US" b="1" dirty="0" smtClean="0"/>
              <a:t>– </a:t>
            </a:r>
            <a:r>
              <a:rPr lang="en-US" b="1" dirty="0" smtClean="0"/>
              <a:t>INFRINGEMENT, DEFENCE &amp; REMEDIES </a:t>
            </a:r>
          </a:p>
          <a:p>
            <a:r>
              <a:rPr lang="en-US" b="1" dirty="0" smtClean="0"/>
              <a:t>George </a:t>
            </a:r>
            <a:r>
              <a:rPr lang="en-US" b="1" dirty="0" err="1" smtClean="0"/>
              <a:t>Mpundu</a:t>
            </a:r>
            <a:r>
              <a:rPr lang="en-US" b="1" dirty="0" smtClean="0"/>
              <a:t> </a:t>
            </a:r>
            <a:r>
              <a:rPr lang="en-US" b="1" dirty="0" err="1" smtClean="0"/>
              <a:t>Kanja</a:t>
            </a:r>
            <a:endParaRPr lang="en-US" b="1" dirty="0"/>
          </a:p>
        </p:txBody>
      </p:sp>
    </p:spTree>
    <p:extLst>
      <p:ext uri="{BB962C8B-B14F-4D97-AF65-F5344CB8AC3E}">
        <p14:creationId xmlns:p14="http://schemas.microsoft.com/office/powerpoint/2010/main" val="3572785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REMEDIES</a:t>
            </a:r>
            <a:br>
              <a:rPr lang="en-US" b="1" dirty="0"/>
            </a:br>
            <a:endParaRPr lang="en-US" dirty="0"/>
          </a:p>
        </p:txBody>
      </p:sp>
      <p:sp>
        <p:nvSpPr>
          <p:cNvPr id="3" name="Content Placeholder 2"/>
          <p:cNvSpPr>
            <a:spLocks noGrp="1"/>
          </p:cNvSpPr>
          <p:nvPr>
            <p:ph idx="1"/>
          </p:nvPr>
        </p:nvSpPr>
        <p:spPr/>
        <p:txBody>
          <a:bodyPr/>
          <a:lstStyle/>
          <a:p>
            <a:pPr algn="just"/>
            <a:r>
              <a:rPr lang="en-US" dirty="0"/>
              <a:t>There are two remedies available, under the Registered Designs Act, where the registered design has been </a:t>
            </a:r>
            <a:r>
              <a:rPr lang="en-US" dirty="0" smtClean="0"/>
              <a:t>infringed </a:t>
            </a:r>
            <a:r>
              <a:rPr lang="en-US" dirty="0"/>
              <a:t>are </a:t>
            </a:r>
            <a:r>
              <a:rPr lang="en-US" b="1" dirty="0"/>
              <a:t>civil sanctions and criminal sanctions.</a:t>
            </a:r>
          </a:p>
          <a:p>
            <a:pPr algn="just"/>
            <a:endParaRPr lang="en-US" dirty="0"/>
          </a:p>
        </p:txBody>
      </p:sp>
    </p:spTree>
    <p:extLst>
      <p:ext uri="{BB962C8B-B14F-4D97-AF65-F5344CB8AC3E}">
        <p14:creationId xmlns:p14="http://schemas.microsoft.com/office/powerpoint/2010/main" val="33010373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Civil Remedies</a:t>
            </a:r>
            <a:endParaRPr lang="en-US" b="1" dirty="0"/>
          </a:p>
        </p:txBody>
      </p:sp>
      <p:sp>
        <p:nvSpPr>
          <p:cNvPr id="3" name="Content Placeholder 2"/>
          <p:cNvSpPr>
            <a:spLocks noGrp="1"/>
          </p:cNvSpPr>
          <p:nvPr>
            <p:ph idx="1"/>
          </p:nvPr>
        </p:nvSpPr>
        <p:spPr/>
        <p:txBody>
          <a:bodyPr>
            <a:normAutofit/>
          </a:bodyPr>
          <a:lstStyle/>
          <a:p>
            <a:pPr algn="just"/>
            <a:r>
              <a:rPr lang="en-US" dirty="0"/>
              <a:t>The civil sanctions to the proprietor of registered design whose deign has been infringed are</a:t>
            </a:r>
            <a:r>
              <a:rPr lang="en-US" dirty="0" smtClean="0"/>
              <a:t>:</a:t>
            </a:r>
            <a:endParaRPr lang="en-US" dirty="0"/>
          </a:p>
          <a:p>
            <a:pPr lvl="0" algn="just"/>
            <a:r>
              <a:rPr lang="en-US" b="1" dirty="0" smtClean="0"/>
              <a:t>(i) injunctions </a:t>
            </a:r>
            <a:r>
              <a:rPr lang="en-US" b="1" dirty="0"/>
              <a:t>or </a:t>
            </a:r>
            <a:r>
              <a:rPr lang="en-US" b="1" dirty="0" smtClean="0"/>
              <a:t>interdict</a:t>
            </a:r>
            <a:endParaRPr lang="en-US" b="1" dirty="0"/>
          </a:p>
          <a:p>
            <a:pPr lvl="0" algn="just"/>
            <a:r>
              <a:rPr lang="en-US" b="1" dirty="0" smtClean="0"/>
              <a:t>(ii) damages</a:t>
            </a:r>
            <a:endParaRPr lang="en-US" b="1" dirty="0"/>
          </a:p>
          <a:p>
            <a:pPr lvl="0" algn="just"/>
            <a:r>
              <a:rPr lang="en-US" b="1" dirty="0" smtClean="0"/>
              <a:t>(iii) an </a:t>
            </a:r>
            <a:r>
              <a:rPr lang="en-US" b="1" dirty="0"/>
              <a:t>account of </a:t>
            </a:r>
            <a:r>
              <a:rPr lang="en-US" b="1" dirty="0" smtClean="0"/>
              <a:t>profits</a:t>
            </a:r>
            <a:endParaRPr lang="en-US" b="1" dirty="0"/>
          </a:p>
          <a:p>
            <a:pPr lvl="0" algn="just"/>
            <a:r>
              <a:rPr lang="en-US" b="1" dirty="0" smtClean="0"/>
              <a:t>(iv) seizure </a:t>
            </a:r>
            <a:r>
              <a:rPr lang="en-US" b="1" dirty="0"/>
              <a:t>and destruction of infringing </a:t>
            </a:r>
            <a:r>
              <a:rPr lang="en-US" b="1" dirty="0" smtClean="0"/>
              <a:t>products</a:t>
            </a:r>
            <a:endParaRPr lang="en-US" b="1" dirty="0"/>
          </a:p>
        </p:txBody>
      </p:sp>
    </p:spTree>
    <p:extLst>
      <p:ext uri="{BB962C8B-B14F-4D97-AF65-F5344CB8AC3E}">
        <p14:creationId xmlns:p14="http://schemas.microsoft.com/office/powerpoint/2010/main" val="35426890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Civil Remedies</a:t>
            </a:r>
            <a:endParaRPr lang="en-US" b="1" dirty="0"/>
          </a:p>
        </p:txBody>
      </p:sp>
      <p:sp>
        <p:nvSpPr>
          <p:cNvPr id="3" name="Content Placeholder 2"/>
          <p:cNvSpPr>
            <a:spLocks noGrp="1"/>
          </p:cNvSpPr>
          <p:nvPr>
            <p:ph idx="1"/>
          </p:nvPr>
        </p:nvSpPr>
        <p:spPr/>
        <p:txBody>
          <a:bodyPr>
            <a:normAutofit fontScale="92500"/>
          </a:bodyPr>
          <a:lstStyle/>
          <a:p>
            <a:pPr algn="just"/>
            <a:r>
              <a:rPr lang="en-US" dirty="0" smtClean="0"/>
              <a:t>As </a:t>
            </a:r>
            <a:r>
              <a:rPr lang="en-US" dirty="0"/>
              <a:t>regards damages that the </a:t>
            </a:r>
            <a:r>
              <a:rPr lang="en-US" b="1" dirty="0"/>
              <a:t>Registered Designs Act exempts an innocent infringer from liability for damages. </a:t>
            </a:r>
            <a:endParaRPr lang="en-US" b="1" dirty="0" smtClean="0"/>
          </a:p>
          <a:p>
            <a:pPr algn="just"/>
            <a:r>
              <a:rPr lang="en-US" dirty="0" smtClean="0"/>
              <a:t>Thus </a:t>
            </a:r>
            <a:r>
              <a:rPr lang="en-US" dirty="0"/>
              <a:t>in proceedings for infringement of copyright in a registered design, </a:t>
            </a:r>
            <a:r>
              <a:rPr lang="en-US" b="1" dirty="0"/>
              <a:t>damages must not be awarded against a defendant who proves that at the date of the infringement he was not aware, and had no reasonable ground for supposing, that the design was registered.</a:t>
            </a:r>
            <a:r>
              <a:rPr lang="en-US" b="1" dirty="0" smtClean="0">
                <a:effectLst/>
              </a:rPr>
              <a:t> </a:t>
            </a:r>
            <a:endParaRPr lang="en-US" b="1" dirty="0"/>
          </a:p>
        </p:txBody>
      </p:sp>
    </p:spTree>
    <p:extLst>
      <p:ext uri="{BB962C8B-B14F-4D97-AF65-F5344CB8AC3E}">
        <p14:creationId xmlns:p14="http://schemas.microsoft.com/office/powerpoint/2010/main" val="31861558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CRIMINAL SANCTIONS</a:t>
            </a:r>
            <a:br>
              <a:rPr lang="en-US" b="1" dirty="0"/>
            </a:br>
            <a:endParaRPr lang="en-US" dirty="0"/>
          </a:p>
        </p:txBody>
      </p:sp>
      <p:sp>
        <p:nvSpPr>
          <p:cNvPr id="3" name="Content Placeholder 2"/>
          <p:cNvSpPr>
            <a:spLocks noGrp="1"/>
          </p:cNvSpPr>
          <p:nvPr>
            <p:ph idx="1"/>
          </p:nvPr>
        </p:nvSpPr>
        <p:spPr/>
        <p:txBody>
          <a:bodyPr>
            <a:normAutofit lnSpcReduction="10000"/>
          </a:bodyPr>
          <a:lstStyle/>
          <a:p>
            <a:pPr algn="just"/>
            <a:r>
              <a:rPr lang="en-US" dirty="0"/>
              <a:t>The criminal sanctions under the </a:t>
            </a:r>
            <a:r>
              <a:rPr lang="en-US" b="1" dirty="0"/>
              <a:t>Registered Designs Act provides for imprisonment or fine or to both. The offence punishable under the Act relate to falsely representing a design as registered. </a:t>
            </a:r>
            <a:endParaRPr lang="en-US" b="1" dirty="0" smtClean="0"/>
          </a:p>
          <a:p>
            <a:pPr algn="just"/>
            <a:r>
              <a:rPr lang="en-US" dirty="0" smtClean="0"/>
              <a:t>Thus </a:t>
            </a:r>
            <a:r>
              <a:rPr lang="en-US" dirty="0"/>
              <a:t>any person who</a:t>
            </a:r>
            <a:r>
              <a:rPr lang="en-US" dirty="0" smtClean="0"/>
              <a:t>:</a:t>
            </a:r>
            <a:endParaRPr lang="en-US" dirty="0"/>
          </a:p>
          <a:p>
            <a:pPr lvl="0" algn="just"/>
            <a:r>
              <a:rPr lang="en-US" b="1" dirty="0" smtClean="0"/>
              <a:t>(i) falsely </a:t>
            </a:r>
            <a:r>
              <a:rPr lang="en-US" b="1" dirty="0"/>
              <a:t>represents that a design applied to any article sold by him is registered in respect of that article; or </a:t>
            </a:r>
          </a:p>
          <a:p>
            <a:pPr algn="just"/>
            <a:endParaRPr lang="en-US" dirty="0"/>
          </a:p>
        </p:txBody>
      </p:sp>
    </p:spTree>
    <p:extLst>
      <p:ext uri="{BB962C8B-B14F-4D97-AF65-F5344CB8AC3E}">
        <p14:creationId xmlns:p14="http://schemas.microsoft.com/office/powerpoint/2010/main" val="25778188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CRIMINAL SANCTIONS</a:t>
            </a:r>
            <a:br>
              <a:rPr lang="en-US" b="1" dirty="0"/>
            </a:br>
            <a:endParaRPr lang="en-US" dirty="0"/>
          </a:p>
        </p:txBody>
      </p:sp>
      <p:sp>
        <p:nvSpPr>
          <p:cNvPr id="3" name="Content Placeholder 2"/>
          <p:cNvSpPr>
            <a:spLocks noGrp="1"/>
          </p:cNvSpPr>
          <p:nvPr>
            <p:ph idx="1"/>
          </p:nvPr>
        </p:nvSpPr>
        <p:spPr/>
        <p:txBody>
          <a:bodyPr>
            <a:normAutofit/>
          </a:bodyPr>
          <a:lstStyle/>
          <a:p>
            <a:pPr algn="just"/>
            <a:r>
              <a:rPr lang="en-US" b="1" dirty="0" smtClean="0"/>
              <a:t>(ii) after </a:t>
            </a:r>
            <a:r>
              <a:rPr lang="en-US" b="1" dirty="0"/>
              <a:t>the copyright in a registered design has expired, marks any article to which the design has been applied with the word ‘registered’, or any word implying that there is a subsisting copyright in the design is guilty of an offence and liable to a fine of one thousand five hundred penalty units or in default of payment, to imprisonment for a period not exceeding six months, or to both.</a:t>
            </a:r>
          </a:p>
        </p:txBody>
      </p:sp>
    </p:spTree>
    <p:extLst>
      <p:ext uri="{BB962C8B-B14F-4D97-AF65-F5344CB8AC3E}">
        <p14:creationId xmlns:p14="http://schemas.microsoft.com/office/powerpoint/2010/main" val="4333203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Structure of Presentation</a:t>
            </a:r>
            <a:endParaRPr lang="en-US" b="1" dirty="0"/>
          </a:p>
        </p:txBody>
      </p:sp>
      <p:sp>
        <p:nvSpPr>
          <p:cNvPr id="3" name="Content Placeholder 2"/>
          <p:cNvSpPr>
            <a:spLocks noGrp="1"/>
          </p:cNvSpPr>
          <p:nvPr>
            <p:ph idx="1"/>
          </p:nvPr>
        </p:nvSpPr>
        <p:spPr/>
        <p:txBody>
          <a:bodyPr/>
          <a:lstStyle/>
          <a:p>
            <a:r>
              <a:rPr lang="en-US" b="1" dirty="0" smtClean="0"/>
              <a:t>Introduction </a:t>
            </a:r>
          </a:p>
          <a:p>
            <a:r>
              <a:rPr lang="en-US" b="1" dirty="0" smtClean="0"/>
              <a:t>Infringement </a:t>
            </a:r>
          </a:p>
          <a:p>
            <a:r>
              <a:rPr lang="en-US" b="1" dirty="0" err="1" smtClean="0"/>
              <a:t>Defences</a:t>
            </a:r>
            <a:r>
              <a:rPr lang="en-US" b="1" dirty="0" smtClean="0"/>
              <a:t> </a:t>
            </a:r>
          </a:p>
          <a:p>
            <a:r>
              <a:rPr lang="en-US" b="1" dirty="0" smtClean="0"/>
              <a:t>Remedies </a:t>
            </a:r>
            <a:endParaRPr lang="en-US" b="1" dirty="0"/>
          </a:p>
        </p:txBody>
      </p:sp>
    </p:spTree>
    <p:extLst>
      <p:ext uri="{BB962C8B-B14F-4D97-AF65-F5344CB8AC3E}">
        <p14:creationId xmlns:p14="http://schemas.microsoft.com/office/powerpoint/2010/main" val="22967418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Introduction</a:t>
            </a:r>
            <a:endParaRPr lang="en-US" b="1" dirty="0"/>
          </a:p>
        </p:txBody>
      </p:sp>
      <p:sp>
        <p:nvSpPr>
          <p:cNvPr id="3" name="Content Placeholder 2"/>
          <p:cNvSpPr>
            <a:spLocks noGrp="1"/>
          </p:cNvSpPr>
          <p:nvPr>
            <p:ph idx="1"/>
          </p:nvPr>
        </p:nvSpPr>
        <p:spPr/>
        <p:txBody>
          <a:bodyPr>
            <a:normAutofit fontScale="92500" lnSpcReduction="10000"/>
          </a:bodyPr>
          <a:lstStyle/>
          <a:p>
            <a:pPr algn="just"/>
            <a:r>
              <a:rPr lang="en-US" b="1" u="sng" dirty="0" smtClean="0"/>
              <a:t>The registration of a design gives the registered proprietor the exclusive right in Zambia to make or import for sale or for use for the purposes of any trade or business, or to sell, hire or offer for sale or hire, any article in respect of which the design is registered, being an article to which the registered design or a design not substantially different from the registered design has been applied, and to make anything for enabling any such article to be made.</a:t>
            </a:r>
          </a:p>
          <a:p>
            <a:pPr algn="just"/>
            <a:endParaRPr lang="en-US" dirty="0" smtClean="0"/>
          </a:p>
        </p:txBody>
      </p:sp>
    </p:spTree>
    <p:extLst>
      <p:ext uri="{BB962C8B-B14F-4D97-AF65-F5344CB8AC3E}">
        <p14:creationId xmlns:p14="http://schemas.microsoft.com/office/powerpoint/2010/main" val="35844291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Infringement </a:t>
            </a:r>
            <a:br>
              <a:rPr lang="en-US" b="1" dirty="0" smtClean="0"/>
            </a:br>
            <a:endParaRPr lang="en-US" dirty="0"/>
          </a:p>
        </p:txBody>
      </p:sp>
      <p:sp>
        <p:nvSpPr>
          <p:cNvPr id="3" name="Content Placeholder 2"/>
          <p:cNvSpPr>
            <a:spLocks noGrp="1"/>
          </p:cNvSpPr>
          <p:nvPr>
            <p:ph idx="1"/>
          </p:nvPr>
        </p:nvSpPr>
        <p:spPr/>
        <p:txBody>
          <a:bodyPr>
            <a:normAutofit fontScale="92500"/>
          </a:bodyPr>
          <a:lstStyle/>
          <a:p>
            <a:pPr algn="just"/>
            <a:r>
              <a:rPr lang="en-US" dirty="0"/>
              <a:t>The Registered Designs Act grants to the proprietor of the design the exclusive right in Zambia to</a:t>
            </a:r>
            <a:r>
              <a:rPr lang="en-US" dirty="0" smtClean="0"/>
              <a:t>:</a:t>
            </a:r>
            <a:endParaRPr lang="en-US" dirty="0"/>
          </a:p>
          <a:p>
            <a:pPr lvl="0" algn="just">
              <a:buFont typeface="Wingdings" pitchFamily="2" charset="2"/>
              <a:buChar char="Ø"/>
            </a:pPr>
            <a:r>
              <a:rPr lang="en-US" b="1" dirty="0"/>
              <a:t>make or import the design for sale or hire, or for use for the purposes of any trade or business; </a:t>
            </a:r>
            <a:r>
              <a:rPr lang="en-US" b="1" dirty="0" smtClean="0"/>
              <a:t>or</a:t>
            </a:r>
            <a:endParaRPr lang="en-US" b="1" dirty="0"/>
          </a:p>
          <a:p>
            <a:pPr algn="just">
              <a:buFont typeface="Wingdings" pitchFamily="2" charset="2"/>
              <a:buChar char="Ø"/>
            </a:pPr>
            <a:r>
              <a:rPr lang="en-US" b="1" dirty="0"/>
              <a:t>sell, hire or offer for sale or hire, any article in respect of which the registered design or a design not substantially different from the registered design has been </a:t>
            </a:r>
            <a:r>
              <a:rPr lang="en-US" b="1" dirty="0" smtClean="0"/>
              <a:t>applied.</a:t>
            </a:r>
            <a:endParaRPr lang="en-US" b="1" dirty="0"/>
          </a:p>
        </p:txBody>
      </p:sp>
    </p:spTree>
    <p:extLst>
      <p:ext uri="{BB962C8B-B14F-4D97-AF65-F5344CB8AC3E}">
        <p14:creationId xmlns:p14="http://schemas.microsoft.com/office/powerpoint/2010/main" val="22452152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Infringement </a:t>
            </a:r>
            <a:br>
              <a:rPr lang="en-US" b="1" dirty="0" smtClean="0"/>
            </a:br>
            <a:endParaRPr lang="en-US" dirty="0"/>
          </a:p>
        </p:txBody>
      </p:sp>
      <p:sp>
        <p:nvSpPr>
          <p:cNvPr id="3" name="Content Placeholder 2"/>
          <p:cNvSpPr>
            <a:spLocks noGrp="1"/>
          </p:cNvSpPr>
          <p:nvPr>
            <p:ph idx="1"/>
          </p:nvPr>
        </p:nvSpPr>
        <p:spPr/>
        <p:txBody>
          <a:bodyPr/>
          <a:lstStyle/>
          <a:p>
            <a:pPr algn="just"/>
            <a:r>
              <a:rPr lang="en-US" b="1" dirty="0" smtClean="0"/>
              <a:t>If </a:t>
            </a:r>
            <a:r>
              <a:rPr lang="en-US" b="1" dirty="0"/>
              <a:t>anyone who, without the consent of the registered proprietor, does anything which falls within the said exclusive rights of the registered proprietor will infringe the right in a design.</a:t>
            </a:r>
          </a:p>
        </p:txBody>
      </p:sp>
    </p:spTree>
    <p:extLst>
      <p:ext uri="{BB962C8B-B14F-4D97-AF65-F5344CB8AC3E}">
        <p14:creationId xmlns:p14="http://schemas.microsoft.com/office/powerpoint/2010/main" val="38212180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DEFENCES</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US" dirty="0"/>
              <a:t>In an action for infringement of a registered design, the </a:t>
            </a:r>
            <a:r>
              <a:rPr lang="en-US" dirty="0" err="1"/>
              <a:t>defences</a:t>
            </a:r>
            <a:r>
              <a:rPr lang="en-US" dirty="0"/>
              <a:t> available to the infringer include </a:t>
            </a:r>
            <a:r>
              <a:rPr lang="en-US" dirty="0" smtClean="0"/>
              <a:t>:</a:t>
            </a:r>
            <a:endParaRPr lang="en-US" dirty="0"/>
          </a:p>
          <a:p>
            <a:pPr lvl="0" algn="just"/>
            <a:r>
              <a:rPr lang="en-US" b="1" dirty="0" smtClean="0"/>
              <a:t>(i) the </a:t>
            </a:r>
            <a:r>
              <a:rPr lang="en-US" b="1" dirty="0"/>
              <a:t>alleged infringement falls within any limitation on the rights of the proprietor of the registered design, such as compulsory </a:t>
            </a:r>
            <a:r>
              <a:rPr lang="en-US" b="1" dirty="0" err="1"/>
              <a:t>licence</a:t>
            </a:r>
            <a:r>
              <a:rPr lang="en-US" b="1" dirty="0"/>
              <a:t> or the use of the design for services of the State</a:t>
            </a:r>
            <a:r>
              <a:rPr lang="en-US" b="1" dirty="0" smtClean="0"/>
              <a:t>;</a:t>
            </a:r>
            <a:endParaRPr lang="en-US" b="1" dirty="0"/>
          </a:p>
          <a:p>
            <a:pPr lvl="0" algn="just"/>
            <a:r>
              <a:rPr lang="en-US" b="1" dirty="0" smtClean="0"/>
              <a:t>(ii) attack </a:t>
            </a:r>
            <a:r>
              <a:rPr lang="en-US" b="1" dirty="0"/>
              <a:t>the validity of the registration of design on grounds such as the design was not new or original at the date of registration;</a:t>
            </a:r>
          </a:p>
          <a:p>
            <a:pPr marL="0" indent="0">
              <a:buNone/>
            </a:pPr>
            <a:endParaRPr lang="en-US" dirty="0"/>
          </a:p>
          <a:p>
            <a:pPr algn="just"/>
            <a:endParaRPr lang="en-US" dirty="0"/>
          </a:p>
        </p:txBody>
      </p:sp>
    </p:spTree>
    <p:extLst>
      <p:ext uri="{BB962C8B-B14F-4D97-AF65-F5344CB8AC3E}">
        <p14:creationId xmlns:p14="http://schemas.microsoft.com/office/powerpoint/2010/main" val="7119653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DEFENCES</a:t>
            </a:r>
            <a:br>
              <a:rPr lang="en-US" b="1" dirty="0"/>
            </a:br>
            <a:endParaRPr lang="en-US" dirty="0"/>
          </a:p>
        </p:txBody>
      </p:sp>
      <p:sp>
        <p:nvSpPr>
          <p:cNvPr id="3" name="Content Placeholder 2"/>
          <p:cNvSpPr>
            <a:spLocks noGrp="1"/>
          </p:cNvSpPr>
          <p:nvPr>
            <p:ph idx="1"/>
          </p:nvPr>
        </p:nvSpPr>
        <p:spPr/>
        <p:txBody>
          <a:bodyPr/>
          <a:lstStyle/>
          <a:p>
            <a:pPr lvl="0" algn="just"/>
            <a:r>
              <a:rPr lang="en-US" b="1" dirty="0" smtClean="0"/>
              <a:t>(iii) the </a:t>
            </a:r>
            <a:r>
              <a:rPr lang="en-US" b="1" dirty="0"/>
              <a:t>alleged infringement occurred before the design had been registered</a:t>
            </a:r>
            <a:r>
              <a:rPr lang="en-US" b="1" dirty="0" smtClean="0"/>
              <a:t>;</a:t>
            </a:r>
            <a:endParaRPr lang="en-US" b="1" dirty="0"/>
          </a:p>
          <a:p>
            <a:pPr lvl="0" algn="just"/>
            <a:r>
              <a:rPr lang="en-US" b="1" dirty="0" smtClean="0"/>
              <a:t>(iv) the </a:t>
            </a:r>
            <a:r>
              <a:rPr lang="en-US" b="1" dirty="0"/>
              <a:t>alleged infringement was carried out after the registered design had been revoked, for example for non renewal.</a:t>
            </a:r>
          </a:p>
          <a:p>
            <a:pPr algn="just"/>
            <a:endParaRPr lang="en-US" dirty="0"/>
          </a:p>
        </p:txBody>
      </p:sp>
    </p:spTree>
    <p:extLst>
      <p:ext uri="{BB962C8B-B14F-4D97-AF65-F5344CB8AC3E}">
        <p14:creationId xmlns:p14="http://schemas.microsoft.com/office/powerpoint/2010/main" val="18030825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
            </a:r>
            <a:br>
              <a:rPr lang="en-US" b="1" dirty="0" smtClean="0"/>
            </a:br>
            <a:r>
              <a:rPr lang="en-US" b="1" dirty="0" smtClean="0"/>
              <a:t>Groundless </a:t>
            </a:r>
            <a:r>
              <a:rPr lang="en-US" b="1" dirty="0"/>
              <a:t>Threats of Infringement Proceedings</a:t>
            </a:r>
            <a:br>
              <a:rPr lang="en-US" b="1" dirty="0"/>
            </a:br>
            <a:r>
              <a:rPr lang="en-US" b="1" dirty="0"/>
              <a:t/>
            </a:r>
            <a:br>
              <a:rPr lang="en-US" b="1" dirty="0"/>
            </a:br>
            <a:endParaRPr lang="en-US" dirty="0"/>
          </a:p>
        </p:txBody>
      </p:sp>
      <p:sp>
        <p:nvSpPr>
          <p:cNvPr id="3" name="Content Placeholder 2"/>
          <p:cNvSpPr>
            <a:spLocks noGrp="1"/>
          </p:cNvSpPr>
          <p:nvPr>
            <p:ph idx="1"/>
          </p:nvPr>
        </p:nvSpPr>
        <p:spPr/>
        <p:txBody>
          <a:bodyPr/>
          <a:lstStyle/>
          <a:p>
            <a:pPr algn="just"/>
            <a:r>
              <a:rPr lang="en-US" dirty="0"/>
              <a:t>Where any person, whether entitled to or interested in a registered design or an application for registration of a design or not, by circulars, advertisements or otherwise threatens any other person with proceedings for infringement of the copyright in a registered design, any person who is aggrieved with the threats may bring an action against him so as to seek some relief from the Court</a:t>
            </a:r>
            <a:r>
              <a:rPr lang="en-US" dirty="0" smtClean="0"/>
              <a:t>. </a:t>
            </a:r>
            <a:endParaRPr lang="en-US" dirty="0"/>
          </a:p>
        </p:txBody>
      </p:sp>
    </p:spTree>
    <p:extLst>
      <p:ext uri="{BB962C8B-B14F-4D97-AF65-F5344CB8AC3E}">
        <p14:creationId xmlns:p14="http://schemas.microsoft.com/office/powerpoint/2010/main" val="34709828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Groundless </a:t>
            </a:r>
            <a:r>
              <a:rPr lang="en-US" b="1" dirty="0"/>
              <a:t>Threats of Infringement Proceedings</a:t>
            </a:r>
            <a:br>
              <a:rPr lang="en-US" b="1" dirty="0"/>
            </a:br>
            <a:endParaRPr lang="en-US" dirty="0"/>
          </a:p>
        </p:txBody>
      </p:sp>
      <p:sp>
        <p:nvSpPr>
          <p:cNvPr id="3" name="Content Placeholder 2"/>
          <p:cNvSpPr>
            <a:spLocks noGrp="1"/>
          </p:cNvSpPr>
          <p:nvPr>
            <p:ph idx="1"/>
          </p:nvPr>
        </p:nvSpPr>
        <p:spPr/>
        <p:txBody>
          <a:bodyPr>
            <a:normAutofit fontScale="85000" lnSpcReduction="10000"/>
          </a:bodyPr>
          <a:lstStyle/>
          <a:p>
            <a:pPr algn="just"/>
            <a:r>
              <a:rPr lang="en-US" dirty="0"/>
              <a:t>If in such action the defendant does not prove that the acts in respect of which proceedings were threatened constitute or, if done, would constitute an infringement of the copyright in a registered design, the plaintiff must be entitled to the following relief, namely</a:t>
            </a:r>
            <a:r>
              <a:rPr lang="en-US" dirty="0" smtClean="0"/>
              <a:t>:</a:t>
            </a:r>
            <a:endParaRPr lang="en-US" dirty="0"/>
          </a:p>
          <a:p>
            <a:pPr lvl="0" algn="just">
              <a:buFont typeface="Wingdings" pitchFamily="2" charset="2"/>
              <a:buChar char="Ø"/>
            </a:pPr>
            <a:r>
              <a:rPr lang="en-US" b="1" dirty="0"/>
              <a:t>a declaration to the effect that the threats are unjustifiable</a:t>
            </a:r>
            <a:r>
              <a:rPr lang="en-US" b="1" dirty="0" smtClean="0"/>
              <a:t>;</a:t>
            </a:r>
            <a:endParaRPr lang="en-US" b="1" dirty="0"/>
          </a:p>
          <a:p>
            <a:pPr lvl="0" algn="just">
              <a:buFont typeface="Wingdings" pitchFamily="2" charset="2"/>
              <a:buChar char="Ø"/>
            </a:pPr>
            <a:r>
              <a:rPr lang="en-US" b="1" dirty="0"/>
              <a:t>an injunction or interdict against the continuance of the threats; </a:t>
            </a:r>
            <a:r>
              <a:rPr lang="en-US" b="1" dirty="0" smtClean="0"/>
              <a:t>and</a:t>
            </a:r>
            <a:endParaRPr lang="en-US" b="1" dirty="0"/>
          </a:p>
          <a:p>
            <a:pPr lvl="0" algn="just">
              <a:buFont typeface="Wingdings" pitchFamily="2" charset="2"/>
              <a:buChar char="Ø"/>
            </a:pPr>
            <a:r>
              <a:rPr lang="en-US" b="1" dirty="0"/>
              <a:t>such damages, if any, as he has sustained thereby.</a:t>
            </a:r>
          </a:p>
          <a:p>
            <a:pPr marL="0" indent="0">
              <a:buNone/>
            </a:pPr>
            <a:endParaRPr lang="en-US" dirty="0"/>
          </a:p>
          <a:p>
            <a:pPr algn="just"/>
            <a:endParaRPr lang="en-US" dirty="0"/>
          </a:p>
        </p:txBody>
      </p:sp>
    </p:spTree>
    <p:extLst>
      <p:ext uri="{BB962C8B-B14F-4D97-AF65-F5344CB8AC3E}">
        <p14:creationId xmlns:p14="http://schemas.microsoft.com/office/powerpoint/2010/main" val="211399773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TotalTime>
  <Words>780</Words>
  <Application>Microsoft Office PowerPoint</Application>
  <PresentationFormat>On-screen Show (4:3)</PresentationFormat>
  <Paragraphs>48</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Theme</vt:lpstr>
      <vt:lpstr> UNIVERSITY OF LUSAKA SCHOOL OF LAW </vt:lpstr>
      <vt:lpstr>Structure of Presentation</vt:lpstr>
      <vt:lpstr>Introduction</vt:lpstr>
      <vt:lpstr>Infringement  </vt:lpstr>
      <vt:lpstr>Infringement  </vt:lpstr>
      <vt:lpstr>DEFENCES </vt:lpstr>
      <vt:lpstr>DEFENCES </vt:lpstr>
      <vt:lpstr>  Groundless Threats of Infringement Proceedings  </vt:lpstr>
      <vt:lpstr> Groundless Threats of Infringement Proceedings </vt:lpstr>
      <vt:lpstr>REMEDIES </vt:lpstr>
      <vt:lpstr>Civil Remedies</vt:lpstr>
      <vt:lpstr>Civil Remedies</vt:lpstr>
      <vt:lpstr>CRIMINAL SANCTIONS </vt:lpstr>
      <vt:lpstr>CRIMINAL SANCTIONS </vt:lpstr>
    </vt:vector>
  </TitlesOfParts>
  <Company>P&amp;G Advocates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UNIVERSITY OF LUSAKA SCHOOL OF LAW</dc:title>
  <dc:creator>h</dc:creator>
  <cp:lastModifiedBy>h</cp:lastModifiedBy>
  <cp:revision>3</cp:revision>
  <dcterms:created xsi:type="dcterms:W3CDTF">2014-05-04T12:58:51Z</dcterms:created>
  <dcterms:modified xsi:type="dcterms:W3CDTF">2014-05-04T13:25:44Z</dcterms:modified>
</cp:coreProperties>
</file>